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  <p:sldMasterId id="2147483693" r:id="rId3"/>
    <p:sldMasterId id="2147483703" r:id="rId4"/>
  </p:sldMasterIdLst>
  <p:notesMasterIdLst>
    <p:notesMasterId r:id="rId39"/>
  </p:notesMasterIdLst>
  <p:sldIdLst>
    <p:sldId id="472" r:id="rId5"/>
    <p:sldId id="618" r:id="rId6"/>
    <p:sldId id="619" r:id="rId7"/>
    <p:sldId id="544" r:id="rId8"/>
    <p:sldId id="538" r:id="rId9"/>
    <p:sldId id="590" r:id="rId10"/>
    <p:sldId id="591" r:id="rId11"/>
    <p:sldId id="595" r:id="rId12"/>
    <p:sldId id="593" r:id="rId13"/>
    <p:sldId id="537" r:id="rId14"/>
    <p:sldId id="620" r:id="rId15"/>
    <p:sldId id="621" r:id="rId16"/>
    <p:sldId id="622" r:id="rId17"/>
    <p:sldId id="627" r:id="rId18"/>
    <p:sldId id="602" r:id="rId19"/>
    <p:sldId id="603" r:id="rId20"/>
    <p:sldId id="605" r:id="rId21"/>
    <p:sldId id="604" r:id="rId22"/>
    <p:sldId id="623" r:id="rId23"/>
    <p:sldId id="625" r:id="rId24"/>
    <p:sldId id="626" r:id="rId25"/>
    <p:sldId id="606" r:id="rId26"/>
    <p:sldId id="607" r:id="rId27"/>
    <p:sldId id="610" r:id="rId28"/>
    <p:sldId id="611" r:id="rId29"/>
    <p:sldId id="512" r:id="rId30"/>
    <p:sldId id="597" r:id="rId31"/>
    <p:sldId id="598" r:id="rId32"/>
    <p:sldId id="594" r:id="rId33"/>
    <p:sldId id="608" r:id="rId34"/>
    <p:sldId id="609" r:id="rId35"/>
    <p:sldId id="599" r:id="rId36"/>
    <p:sldId id="600" r:id="rId37"/>
    <p:sldId id="601" r:id="rId38"/>
  </p:sldIdLst>
  <p:sldSz cx="9144000" cy="6858000" type="screen4x3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6AC24F9-0BBE-4F61-AD24-B207B28567F5}">
          <p14:sldIdLst/>
        </p14:section>
        <p14:section name="未命名的章節" id="{49BFD46C-9D47-41DD-A706-B4C99A45E02E}">
          <p14:sldIdLst>
            <p14:sldId id="472"/>
            <p14:sldId id="618"/>
            <p14:sldId id="619"/>
          </p14:sldIdLst>
        </p14:section>
        <p14:section name="未命名的章節" id="{2631306B-704C-4412-BAE4-74168CFBE137}">
          <p14:sldIdLst/>
        </p14:section>
        <p14:section name="未命名的章節" id="{B3CC24DE-ACA0-4168-A84E-51AF0354643A}">
          <p14:sldIdLst>
            <p14:sldId id="544"/>
            <p14:sldId id="538"/>
            <p14:sldId id="590"/>
            <p14:sldId id="591"/>
            <p14:sldId id="595"/>
            <p14:sldId id="593"/>
            <p14:sldId id="537"/>
            <p14:sldId id="620"/>
            <p14:sldId id="621"/>
            <p14:sldId id="622"/>
            <p14:sldId id="627"/>
          </p14:sldIdLst>
        </p14:section>
        <p14:section name="未命名的章節" id="{869EB05E-7D8D-4EE9-A58C-52CD217BE37D}">
          <p14:sldIdLst>
            <p14:sldId id="602"/>
            <p14:sldId id="603"/>
            <p14:sldId id="605"/>
            <p14:sldId id="604"/>
            <p14:sldId id="623"/>
            <p14:sldId id="625"/>
            <p14:sldId id="626"/>
            <p14:sldId id="606"/>
            <p14:sldId id="607"/>
            <p14:sldId id="610"/>
            <p14:sldId id="611"/>
            <p14:sldId id="512"/>
            <p14:sldId id="597"/>
            <p14:sldId id="598"/>
            <p14:sldId id="594"/>
            <p14:sldId id="608"/>
            <p14:sldId id="609"/>
            <p14:sldId id="599"/>
            <p14:sldId id="600"/>
            <p14:sldId id="601"/>
          </p14:sldIdLst>
        </p14:section>
        <p14:section name="未命名的章節" id="{F70B55A9-327C-415F-9D77-8702B65B2EF8}">
          <p14:sldIdLst/>
        </p14:section>
        <p14:section name="未命名的章節" id="{7E2EB9EA-2173-4731-8CBD-338D7307BE85}">
          <p14:sldIdLst/>
        </p14:section>
        <p14:section name="RC_優化成果\鋼筋長度" id="{0F147A50-46EF-45A8-86D2-554E0FC50054}">
          <p14:sldIdLst/>
        </p14:section>
        <p14:section name="RC_優化成果\工作筋" id="{892E805D-958D-4A08-9DD3-478802C07B43}">
          <p14:sldIdLst/>
        </p14:section>
        <p14:section name="未命名的章節" id="{CB7A972E-14F8-4966-BBF4-07F2EB6EED6A}">
          <p14:sldIdLst/>
        </p14:section>
        <p14:section name="RC_3DVIEW" id="{66F66848-6B57-41C0-83A1-A2C36D3DC9F5}">
          <p14:sldIdLst/>
        </p14:section>
        <p14:section name="RC_建議事項" id="{4F50EDDE-911D-45B8-9BA4-105F8F8AD60A}">
          <p14:sldIdLst/>
        </p14:section>
        <p14:section name="未命名的章節" id="{2DBE1109-B11F-4616-9A08-B3425DA2D9D0}">
          <p14:sldIdLst/>
        </p14:section>
        <p14:section name="未命名的章節" id="{BD05D235-A911-40B9-9B30-FBFA563E784C}">
          <p14:sldIdLst/>
        </p14:section>
        <p14:section name="未命名的章節" id="{8629F863-0BA7-40BC-A2C4-2825AB3EC596}">
          <p14:sldIdLst/>
        </p14:section>
        <p14:section name="SS_數量摘要" id="{2CB84428-E331-4874-B150-F1C7E520ED43}">
          <p14:sldIdLst/>
        </p14:section>
        <p14:section name="SS_交付文件" id="{D08DE1F1-D26B-48B8-A06B-8ECDEC7C444D}">
          <p14:sldIdLst/>
        </p14:section>
        <p14:section name="SS_3DVIEW" id="{FAC5D82E-8A83-424B-9955-77A828CF880C}">
          <p14:sldIdLst/>
        </p14:section>
        <p14:section name="未命名的章節" id="{7DC05632-B004-4BB1-B06C-C4DA0088C8A0}">
          <p14:sldIdLst/>
        </p14:section>
        <p14:section name="SS RFI" id="{B3399CC0-AB44-461B-B1D5-B0948927BF4E}">
          <p14:sldIdLst/>
        </p14:section>
        <p14:section name="未命名的章節" id="{3A9B4D81-84FF-41B1-A805-423C4668199D}">
          <p14:sldIdLst/>
        </p14:section>
        <p14:section name="未命名的章節" id="{613FBE55-7D29-4037-A4F4-661E225B9B1C}">
          <p14:sldIdLst/>
        </p14:section>
        <p14:section name="未命名的章節" id="{096BF8FA-540D-45CB-B44D-1A9187ECAAB8}">
          <p14:sldIdLst/>
        </p14:section>
        <p14:section name="未命名的章節" id="{9B01DF38-7FFC-46BC-B93F-647F036E0271}">
          <p14:sldIdLst/>
        </p14:section>
        <p14:section name="未命名的章節" id="{05C9EDCB-BEA9-4BA7-874A-690EE02D5DF9}">
          <p14:sldIdLst/>
        </p14:section>
        <p14:section name="未命名的章節" id="{1FB32A98-9ABC-41F7-8889-BD07974EDDA9}">
          <p14:sldIdLst/>
        </p14:section>
        <p14:section name="未命名的章節" id="{C5D7D014-F023-464A-9B05-DCA65E2BEADB}">
          <p14:sldIdLst/>
        </p14:section>
        <p14:section name="未命名的章節" id="{05340C00-4B61-491A-B541-D0D1340AF26D}">
          <p14:sldIdLst/>
        </p14:section>
        <p14:section name="未命名的章節" id="{E7CCC985-347D-4FAB-ABDD-B36E203563DF}">
          <p14:sldIdLst/>
        </p14:section>
        <p14:section name="未命名的章節" id="{A17766E7-03B2-42C2-8F77-04C88C8A52B6}">
          <p14:sldIdLst/>
        </p14:section>
        <p14:section name="未命名的章節" id="{B783C96A-1C3F-4D39-9FE2-DB725DF712C8}">
          <p14:sldIdLst/>
        </p14:section>
        <p14:section name="未命名的章節" id="{1DDD038F-5227-4AB8-95FC-4FD76E401A8B}">
          <p14:sldIdLst/>
        </p14:section>
        <p14:section name="未命名的章節" id="{829DF751-5DF2-417D-A87B-37FFBEF80C56}">
          <p14:sldIdLst/>
        </p14:section>
        <p14:section name="未命名的章節" id="{7590BFF9-961E-4C29-930B-F339C65609F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EE8"/>
    <a:srgbClr val="0000FF"/>
    <a:srgbClr val="9933FF"/>
    <a:srgbClr val="FFFF00"/>
    <a:srgbClr val="FFFFFF"/>
    <a:srgbClr val="BFBFBF"/>
    <a:srgbClr val="FF99FF"/>
    <a:srgbClr val="00FF00"/>
    <a:srgbClr val="433595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4660"/>
  </p:normalViewPr>
  <p:slideViewPr>
    <p:cSldViewPr>
      <p:cViewPr varScale="1">
        <p:scale>
          <a:sx n="108" d="100"/>
          <a:sy n="108" d="100"/>
        </p:scale>
        <p:origin x="20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4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/>
          <a:lstStyle>
            <a:lvl1pPr algn="r">
              <a:defRPr sz="1200"/>
            </a:lvl1pPr>
          </a:lstStyle>
          <a:p>
            <a:fld id="{DB8B45A9-67C7-4B4E-A39B-A5E9B48EDCA7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5" tIns="47348" rIns="94695" bIns="4734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4695" tIns="47348" rIns="94695" bIns="4734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695" tIns="47348" rIns="94695" bIns="47348" rtlCol="0" anchor="b"/>
          <a:lstStyle>
            <a:lvl1pPr algn="r">
              <a:defRPr sz="1200"/>
            </a:lvl1pPr>
          </a:lstStyle>
          <a:p>
            <a:fld id="{268CB3B5-7AEA-4310-A5AC-9DB5E78B5D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6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7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66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69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3DF12075-E9E7-4D2F-89C3-6FD38F97472B}"/>
              </a:ext>
            </a:extLst>
          </p:cNvPr>
          <p:cNvSpPr txBox="1"/>
          <p:nvPr/>
        </p:nvSpPr>
        <p:spPr>
          <a:xfrm>
            <a:off x="7696200" y="1543628"/>
            <a:ext cx="1447800" cy="307777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EE4517-A2F0-492E-8319-6146762A7F5A}"/>
              </a:ext>
            </a:extLst>
          </p:cNvPr>
          <p:cNvSpPr/>
          <p:nvPr/>
        </p:nvSpPr>
        <p:spPr>
          <a:xfrm>
            <a:off x="-9525" y="1237903"/>
            <a:ext cx="930275" cy="448023"/>
          </a:xfrm>
          <a:prstGeom prst="rect">
            <a:avLst/>
          </a:prstGeom>
          <a:gradFill>
            <a:gsLst>
              <a:gs pos="0">
                <a:srgbClr val="E27026"/>
              </a:gs>
              <a:gs pos="99000">
                <a:srgbClr val="F6D4BE">
                  <a:alpha val="6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6B5E1CA-260A-4FE4-AAC2-61D5B88CD63B}"/>
              </a:ext>
            </a:extLst>
          </p:cNvPr>
          <p:cNvSpPr/>
          <p:nvPr/>
        </p:nvSpPr>
        <p:spPr>
          <a:xfrm rot="9756150">
            <a:off x="533463" y="849259"/>
            <a:ext cx="1076325" cy="92786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BCF0C51-5C97-4BDC-B26C-9259ECFC1A1A}"/>
              </a:ext>
            </a:extLst>
          </p:cNvPr>
          <p:cNvCxnSpPr>
            <a:cxnSpLocks/>
          </p:cNvCxnSpPr>
          <p:nvPr userDrawn="1"/>
        </p:nvCxnSpPr>
        <p:spPr>
          <a:xfrm>
            <a:off x="-9525" y="1685926"/>
            <a:ext cx="7705725" cy="11591"/>
          </a:xfrm>
          <a:prstGeom prst="line">
            <a:avLst/>
          </a:prstGeom>
          <a:ln>
            <a:solidFill>
              <a:srgbClr val="E37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CEC7675-5F5A-46D5-A79E-B446E12EA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075" y="1244009"/>
            <a:ext cx="3886200" cy="4800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043610-FCAC-4CEF-A683-1355ECAD87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200" y="1555988"/>
            <a:ext cx="1447800" cy="3555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2018/xx/xx</a:t>
            </a:r>
            <a:endParaRPr lang="zh-TW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115552-C611-4D54-ADE1-18503D0F9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07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3905"/>
            <a:ext cx="78867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81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2B685A-85C8-48C0-8AE0-53F044C1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74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34D37C-E78C-47B9-86BD-788F5186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23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68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rgbClr val="E27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EC344A-E158-4CE8-814B-39A25F12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7A692B-2129-4034-A74C-EDD2A55B851F}"/>
              </a:ext>
            </a:extLst>
          </p:cNvPr>
          <p:cNvSpPr/>
          <p:nvPr userDrawn="1"/>
        </p:nvSpPr>
        <p:spPr>
          <a:xfrm>
            <a:off x="0" y="4021585"/>
            <a:ext cx="9144000" cy="1562470"/>
          </a:xfrm>
          <a:prstGeom prst="rect">
            <a:avLst/>
          </a:prstGeom>
          <a:gradFill>
            <a:gsLst>
              <a:gs pos="0">
                <a:srgbClr val="E17227"/>
              </a:gs>
              <a:gs pos="99000">
                <a:srgbClr val="F6D4B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2C14CBC8-A31A-4CA8-93F3-A8D0434A8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630" y="5895825"/>
            <a:ext cx="1199859" cy="6810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5E6279D-AC90-4C7B-9F9D-99E657A4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2" y="4168576"/>
            <a:ext cx="8327416" cy="8189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內容版面配置區 6">
            <a:extLst>
              <a:ext uri="{FF2B5EF4-FFF2-40B4-BE49-F238E27FC236}">
                <a16:creationId xmlns:a16="http://schemas.microsoft.com/office/drawing/2014/main" id="{1476C643-4A40-4F9C-ADC0-0A430F16C3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8292" y="5108010"/>
            <a:ext cx="1447800" cy="3555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2018.xx.xx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171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B184D4-3E9D-4A1E-A11E-0CA0A3ED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C0FC06-A926-425C-88E2-CFBF6D256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06307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5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217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頁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EC344A-E158-4CE8-814B-39A25F12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BE133C-0010-4782-AAA4-593D58B73B3A}"/>
              </a:ext>
            </a:extLst>
          </p:cNvPr>
          <p:cNvSpPr/>
          <p:nvPr userDrawn="1"/>
        </p:nvSpPr>
        <p:spPr>
          <a:xfrm>
            <a:off x="0" y="1292352"/>
            <a:ext cx="9144000" cy="1353312"/>
          </a:xfrm>
          <a:prstGeom prst="rect">
            <a:avLst/>
          </a:prstGeom>
          <a:gradFill>
            <a:gsLst>
              <a:gs pos="0">
                <a:srgbClr val="E17227"/>
              </a:gs>
              <a:gs pos="99000">
                <a:srgbClr val="F6D4B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0EB6DD-F70F-484E-8A64-4F7F3047A6E9}"/>
              </a:ext>
            </a:extLst>
          </p:cNvPr>
          <p:cNvSpPr txBox="1"/>
          <p:nvPr userDrawn="1"/>
        </p:nvSpPr>
        <p:spPr>
          <a:xfrm>
            <a:off x="4252935" y="2008974"/>
            <a:ext cx="403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1400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74EEC956-7FBA-4A4D-82E8-C76860462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452" y="1521593"/>
            <a:ext cx="1699828" cy="964767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6E4EEDF5-892C-4707-809C-885C1B96AF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447581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4810C8-CF51-4785-AC26-09BB3C1E5EB4}"/>
              </a:ext>
            </a:extLst>
          </p:cNvPr>
          <p:cNvSpPr txBox="1"/>
          <p:nvPr userDrawn="1"/>
        </p:nvSpPr>
        <p:spPr>
          <a:xfrm>
            <a:off x="2068830" y="6006717"/>
            <a:ext cx="500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T. +886 2 2592 6882 /M. +886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972.721.622</a:t>
            </a:r>
          </a:p>
          <a:p>
            <a:pPr algn="ctr"/>
            <a:r>
              <a:rPr lang="en-US" altLang="zh-TW" sz="1600" dirty="0">
                <a:solidFill>
                  <a:schemeClr val="accent4"/>
                </a:solidFill>
                <a:latin typeface="+mn-ea"/>
                <a:ea typeface="+mn-ea"/>
                <a:cs typeface="Arial" panose="020B0604020202020204" pitchFamily="34" charset="0"/>
              </a:rPr>
              <a:t>elements@elements-structure.com  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2F, No.22, Ln. 393, Jilin Rd.,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Jhongshan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Dist., Taipei City 10470, Taiwan</a:t>
            </a:r>
          </a:p>
        </p:txBody>
      </p:sp>
    </p:spTree>
    <p:extLst>
      <p:ext uri="{BB962C8B-B14F-4D97-AF65-F5344CB8AC3E}">
        <p14:creationId xmlns:p14="http://schemas.microsoft.com/office/powerpoint/2010/main" val="1832665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D136F5C-5E08-47FF-91AE-F57EC5AE933A}"/>
              </a:ext>
            </a:extLst>
          </p:cNvPr>
          <p:cNvSpPr/>
          <p:nvPr userDrawn="1"/>
        </p:nvSpPr>
        <p:spPr>
          <a:xfrm>
            <a:off x="0" y="1237902"/>
            <a:ext cx="920750" cy="446493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A950245-5EC2-462E-8CA4-9FEB371A5FAE}"/>
              </a:ext>
            </a:extLst>
          </p:cNvPr>
          <p:cNvGrpSpPr/>
          <p:nvPr userDrawn="1"/>
        </p:nvGrpSpPr>
        <p:grpSpPr>
          <a:xfrm>
            <a:off x="533463" y="849259"/>
            <a:ext cx="8610537" cy="1002146"/>
            <a:chOff x="533463" y="849259"/>
            <a:chExt cx="8610537" cy="100214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DF12075-E9E7-4D2F-89C3-6FD38F97472B}"/>
                </a:ext>
              </a:extLst>
            </p:cNvPr>
            <p:cNvSpPr txBox="1"/>
            <p:nvPr/>
          </p:nvSpPr>
          <p:spPr>
            <a:xfrm>
              <a:off x="7696200" y="1543628"/>
              <a:ext cx="1447800" cy="307777"/>
            </a:xfrm>
            <a:prstGeom prst="rect">
              <a:avLst/>
            </a:prstGeom>
            <a:solidFill>
              <a:schemeClr val="bg1">
                <a:lumMod val="85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6B5E1CA-260A-4FE4-AAC2-61D5B88CD63B}"/>
                </a:ext>
              </a:extLst>
            </p:cNvPr>
            <p:cNvSpPr/>
            <p:nvPr/>
          </p:nvSpPr>
          <p:spPr>
            <a:xfrm rot="9756150">
              <a:off x="533463" y="849259"/>
              <a:ext cx="1076325" cy="9278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075" y="1244009"/>
            <a:ext cx="3886200" cy="480017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0A03714-762D-44FE-9F03-7BB8BC157093}"/>
              </a:ext>
            </a:extLst>
          </p:cNvPr>
          <p:cNvCxnSpPr>
            <a:cxnSpLocks/>
          </p:cNvCxnSpPr>
          <p:nvPr userDrawn="1"/>
        </p:nvCxnSpPr>
        <p:spPr>
          <a:xfrm>
            <a:off x="-9525" y="1684396"/>
            <a:ext cx="7705725" cy="11591"/>
          </a:xfrm>
          <a:prstGeom prst="line">
            <a:avLst/>
          </a:prstGeom>
          <a:ln>
            <a:solidFill>
              <a:srgbClr val="06B1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6">
            <a:extLst>
              <a:ext uri="{FF2B5EF4-FFF2-40B4-BE49-F238E27FC236}">
                <a16:creationId xmlns:a16="http://schemas.microsoft.com/office/drawing/2014/main" id="{0EBA2089-3C58-417E-AE0D-D9AEC53D05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200" y="1555988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2018/xx/xx</a:t>
            </a:r>
            <a:endParaRPr lang="zh-TW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62F88B-DAE1-4197-94F2-4DC66E910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1892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E3E8D2-A6EB-4129-AAC2-C8F0378AC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5371C-D64D-43F3-87BC-CFD7CEF0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2401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4CD9AF-D50D-4382-8E91-B4703BE2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3905"/>
            <a:ext cx="78867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527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7A303B-9EEF-43C8-BF8A-C7DB85784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ECEED-7ECD-45B3-B02F-D48DCA3CB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AE1DAB-44EB-4B56-A6A8-46CF395E1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16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7ED18-F54E-494E-B926-E5B7F587E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100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ECEBEE-7B36-4171-969C-60AFFF8F2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885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rgbClr val="02B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3B0862F-FD5C-41B4-B0B7-6A00F56DC666}"/>
              </a:ext>
            </a:extLst>
          </p:cNvPr>
          <p:cNvSpPr/>
          <p:nvPr userDrawn="1"/>
        </p:nvSpPr>
        <p:spPr>
          <a:xfrm>
            <a:off x="0" y="4021584"/>
            <a:ext cx="9144000" cy="1562470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F9ABE6D4-E446-49EF-9F69-953268284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630" y="5895825"/>
            <a:ext cx="1199859" cy="681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B60EE67-AB91-491B-A6B6-346E3029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2" y="4168576"/>
            <a:ext cx="8327416" cy="818964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FB4486E8-EFC0-46A1-AF7D-8A2F7A4F27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8292" y="5108010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2018.xx.xx</a:t>
            </a:r>
            <a:endParaRPr lang="zh-TW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41140A-B5B0-4C9E-9F4C-8AC473C0F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367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EBFB3F-E913-4A7A-8BA0-3DF36B5F7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C778E-B9AD-4B21-81C2-EC210DDF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683331-C949-44B5-853A-A65F85FD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C96BA-EE22-4650-9FEA-F553D546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95245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9C6DA-56AE-4D53-914C-AC532EBF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8073FCF-1387-4A6B-83EC-502D1B21CFE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7279E2F-783E-421E-AC22-C82A0D86B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99F852-148A-4DEA-8F03-52DC492AB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954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頁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BDD944A-C8CB-4EAC-AEA9-EFC5F150CD6F}"/>
              </a:ext>
            </a:extLst>
          </p:cNvPr>
          <p:cNvSpPr/>
          <p:nvPr userDrawn="1"/>
        </p:nvSpPr>
        <p:spPr>
          <a:xfrm>
            <a:off x="0" y="1292352"/>
            <a:ext cx="9144000" cy="1353312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F5CA1-0B62-4B53-8015-9FB355394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447581"/>
            <a:ext cx="7886700" cy="1325563"/>
          </a:xfrm>
        </p:spPr>
        <p:txBody>
          <a:bodyPr/>
          <a:lstStyle>
            <a:lvl1pPr algn="ctr"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58589258-9293-4946-9247-DF6A7FD02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452" y="1521593"/>
            <a:ext cx="1699828" cy="96476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F629BB2-ED75-4C83-ABCE-1CC25849BE0A}"/>
              </a:ext>
            </a:extLst>
          </p:cNvPr>
          <p:cNvSpPr txBox="1"/>
          <p:nvPr userDrawn="1"/>
        </p:nvSpPr>
        <p:spPr>
          <a:xfrm>
            <a:off x="4252935" y="2008974"/>
            <a:ext cx="403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1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25188B-60DE-4F6A-9530-321F5FF05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EEFDF1-F57F-4A88-A650-031EFDABFD3F}"/>
              </a:ext>
            </a:extLst>
          </p:cNvPr>
          <p:cNvSpPr txBox="1"/>
          <p:nvPr userDrawn="1"/>
        </p:nvSpPr>
        <p:spPr>
          <a:xfrm>
            <a:off x="2068830" y="6006717"/>
            <a:ext cx="500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T. +886 2 2592 6882 /M. +886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972.721.622</a:t>
            </a:r>
          </a:p>
          <a:p>
            <a:pPr algn="ctr"/>
            <a:r>
              <a:rPr lang="en-US" altLang="zh-TW" sz="1600" dirty="0">
                <a:solidFill>
                  <a:schemeClr val="accent4"/>
                </a:solidFill>
                <a:latin typeface="+mn-ea"/>
                <a:ea typeface="+mn-ea"/>
                <a:cs typeface="Arial" panose="020B0604020202020204" pitchFamily="34" charset="0"/>
              </a:rPr>
              <a:t>elements@elements-structure.com  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2F, No.22, Ln. 393, Jilin Rd.,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Jhongshan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Dist., Taipei City 10470, Taiwan</a:t>
            </a:r>
          </a:p>
        </p:txBody>
      </p:sp>
    </p:spTree>
    <p:extLst>
      <p:ext uri="{BB962C8B-B14F-4D97-AF65-F5344CB8AC3E}">
        <p14:creationId xmlns:p14="http://schemas.microsoft.com/office/powerpoint/2010/main" val="206829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3905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74C6FEF-945E-48FE-AB9D-3BA45BBAD303}"/>
              </a:ext>
            </a:extLst>
          </p:cNvPr>
          <p:cNvSpPr txBox="1"/>
          <p:nvPr userDrawn="1"/>
        </p:nvSpPr>
        <p:spPr>
          <a:xfrm>
            <a:off x="0" y="1236374"/>
            <a:ext cx="930275" cy="448022"/>
          </a:xfrm>
          <a:prstGeom prst="rect">
            <a:avLst/>
          </a:prstGeom>
          <a:gradFill>
            <a:gsLst>
              <a:gs pos="0">
                <a:srgbClr val="532476"/>
              </a:gs>
              <a:gs pos="99000">
                <a:srgbClr val="F5F9DF">
                  <a:alpha val="19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A950245-5EC2-462E-8CA4-9FEB371A5FAE}"/>
              </a:ext>
            </a:extLst>
          </p:cNvPr>
          <p:cNvGrpSpPr/>
          <p:nvPr userDrawn="1"/>
        </p:nvGrpSpPr>
        <p:grpSpPr>
          <a:xfrm>
            <a:off x="533463" y="849259"/>
            <a:ext cx="8610537" cy="1002146"/>
            <a:chOff x="533463" y="849259"/>
            <a:chExt cx="8610537" cy="100214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DF12075-E9E7-4D2F-89C3-6FD38F97472B}"/>
                </a:ext>
              </a:extLst>
            </p:cNvPr>
            <p:cNvSpPr txBox="1"/>
            <p:nvPr/>
          </p:nvSpPr>
          <p:spPr>
            <a:xfrm>
              <a:off x="7696200" y="1543628"/>
              <a:ext cx="1447800" cy="307777"/>
            </a:xfrm>
            <a:prstGeom prst="rect">
              <a:avLst/>
            </a:prstGeom>
            <a:solidFill>
              <a:schemeClr val="bg1">
                <a:lumMod val="85000"/>
                <a:alpha val="73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6B5E1CA-260A-4FE4-AAC2-61D5B88CD63B}"/>
                </a:ext>
              </a:extLst>
            </p:cNvPr>
            <p:cNvSpPr/>
            <p:nvPr/>
          </p:nvSpPr>
          <p:spPr>
            <a:xfrm rot="9756150">
              <a:off x="533463" y="849259"/>
              <a:ext cx="1076325" cy="9278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075" y="1244009"/>
            <a:ext cx="3886200" cy="4800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0A03714-762D-44FE-9F03-7BB8BC157093}"/>
              </a:ext>
            </a:extLst>
          </p:cNvPr>
          <p:cNvCxnSpPr>
            <a:cxnSpLocks/>
          </p:cNvCxnSpPr>
          <p:nvPr userDrawn="1"/>
        </p:nvCxnSpPr>
        <p:spPr>
          <a:xfrm>
            <a:off x="-9525" y="1684396"/>
            <a:ext cx="7705725" cy="115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6">
            <a:extLst>
              <a:ext uri="{FF2B5EF4-FFF2-40B4-BE49-F238E27FC236}">
                <a16:creationId xmlns:a16="http://schemas.microsoft.com/office/drawing/2014/main" id="{0EBA2089-3C58-417E-AE0D-D9AEC53D05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200" y="1555988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2018/xx/xx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725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-47184"/>
            <a:ext cx="2057400" cy="365125"/>
          </a:xfrm>
          <a:prstGeom prst="rect">
            <a:avLst/>
          </a:prstGeom>
        </p:spPr>
        <p:txBody>
          <a:bodyPr/>
          <a:lstStyle/>
          <a:p>
            <a:fld id="{83F5B54E-D686-4015-93F2-94C458F353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4348FA-ED8A-491C-9290-9EE8EC7700FE}"/>
              </a:ext>
            </a:extLst>
          </p:cNvPr>
          <p:cNvSpPr txBox="1">
            <a:spLocks/>
          </p:cNvSpPr>
          <p:nvPr userDrawn="1"/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F5B54E-D686-4015-93F2-94C458F353E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715FE4-1748-40AC-8827-F6683716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30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9EB4F5-16AF-437E-96D3-7DF3A2DE8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B9C2854-41C9-4D6B-8D56-F7E02D8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EEFC93-CBB8-4942-9BF1-D14C2BDDB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1AADBBD-67B3-4D66-88D3-11367A51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13905"/>
            <a:ext cx="3886200" cy="50630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78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DA7EC-CA79-4C4F-899A-5CEBE526D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A2FAB0E-EA1D-45E4-A85C-5D52FF71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89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E5F295-0A65-449A-8E65-F9B1D0844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535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rgbClr val="5324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6293BDCD-9BF2-4BB6-B17B-B816C0EB13D2}"/>
              </a:ext>
            </a:extLst>
          </p:cNvPr>
          <p:cNvSpPr txBox="1"/>
          <p:nvPr userDrawn="1"/>
        </p:nvSpPr>
        <p:spPr>
          <a:xfrm>
            <a:off x="0" y="4021584"/>
            <a:ext cx="9144000" cy="1562470"/>
          </a:xfrm>
          <a:prstGeom prst="rect">
            <a:avLst/>
          </a:prstGeom>
          <a:gradFill>
            <a:gsLst>
              <a:gs pos="0">
                <a:srgbClr val="532476"/>
              </a:gs>
              <a:gs pos="99000">
                <a:srgbClr val="F5F9DF">
                  <a:alpha val="40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F9ABE6D4-E446-49EF-9F69-953268284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630" y="5895825"/>
            <a:ext cx="1199859" cy="681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B60EE67-AB91-491B-A6B6-346E3029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2" y="4168576"/>
            <a:ext cx="8327416" cy="8189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FB4486E8-EFC0-46A1-AF7D-8A2F7A4F27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8292" y="5108010"/>
            <a:ext cx="1447800" cy="35557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n-US" altLang="zh-TW" dirty="0"/>
              <a:t>2018.xx.xx</a:t>
            </a:r>
            <a:endParaRPr lang="zh-TW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B6F877-B313-4E1A-92D4-54E741361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680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DF8A4F6-FBB9-48EB-B18B-45604C54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0D4968-EDA9-4855-BF79-E2676507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0DA916-BEDC-43B9-B776-130ACD7E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E276D3E-81F2-4A21-AAF3-BBDB11586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72505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553DF6-C355-4033-AE38-779C7379D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DEFF5B-181D-4A7C-A7AC-4E15DF8F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06402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AFAB4DA-C1AB-48C9-ABEE-85FE8AC1637B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C9AAD78-A2C8-4E9F-8E20-8D45AD99D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54233"/>
            <a:ext cx="2949178" cy="4214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910747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頁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AFF5D310-19C4-4FCB-847A-AF0726887657}"/>
              </a:ext>
            </a:extLst>
          </p:cNvPr>
          <p:cNvSpPr txBox="1"/>
          <p:nvPr userDrawn="1"/>
        </p:nvSpPr>
        <p:spPr>
          <a:xfrm>
            <a:off x="-1" y="1290384"/>
            <a:ext cx="9144002" cy="1353312"/>
          </a:xfrm>
          <a:prstGeom prst="rect">
            <a:avLst/>
          </a:prstGeom>
          <a:gradFill>
            <a:gsLst>
              <a:gs pos="7000">
                <a:srgbClr val="532476"/>
              </a:gs>
              <a:gs pos="99000">
                <a:srgbClr val="F5F9DF">
                  <a:lumMod val="100000"/>
                  <a:alpha val="33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CEF5CA1-0B62-4B53-8015-9FB355394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447581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58589258-9293-4946-9247-DF6A7FD02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452" y="1521593"/>
            <a:ext cx="1699828" cy="96476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F629BB2-ED75-4C83-ABCE-1CC25849BE0A}"/>
              </a:ext>
            </a:extLst>
          </p:cNvPr>
          <p:cNvSpPr txBox="1"/>
          <p:nvPr userDrawn="1"/>
        </p:nvSpPr>
        <p:spPr>
          <a:xfrm>
            <a:off x="4252935" y="2008974"/>
            <a:ext cx="403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13F4DD-0302-40EA-A0F0-B3587A029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B0B80F-8285-46AE-BC84-8E02778221B0}"/>
              </a:ext>
            </a:extLst>
          </p:cNvPr>
          <p:cNvSpPr txBox="1"/>
          <p:nvPr userDrawn="1"/>
        </p:nvSpPr>
        <p:spPr>
          <a:xfrm>
            <a:off x="2068830" y="6006717"/>
            <a:ext cx="500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T. +886 2 2592 6882 /M. +886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972.721.622</a:t>
            </a:r>
          </a:p>
          <a:p>
            <a:pPr algn="ctr"/>
            <a:r>
              <a:rPr lang="en-US" altLang="zh-TW" sz="1600" dirty="0">
                <a:solidFill>
                  <a:srgbClr val="552677"/>
                </a:solidFill>
                <a:latin typeface="+mn-ea"/>
                <a:ea typeface="+mn-ea"/>
                <a:cs typeface="Arial" panose="020B0604020202020204" pitchFamily="34" charset="0"/>
              </a:rPr>
              <a:t>elements@elements-structure.com  </a:t>
            </a:r>
          </a:p>
          <a:p>
            <a:pPr algn="ctr"/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2F, No.22, Ln. 393, Jilin Rd.,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Jhongshan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Dist., Taipei City 10470, Taiwan</a:t>
            </a:r>
          </a:p>
        </p:txBody>
      </p:sp>
    </p:spTree>
    <p:extLst>
      <p:ext uri="{BB962C8B-B14F-4D97-AF65-F5344CB8AC3E}">
        <p14:creationId xmlns:p14="http://schemas.microsoft.com/office/powerpoint/2010/main" val="39519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08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4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3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9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34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75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8.sv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99BA0-0058-42B1-928F-B1F10432F0D6}" type="datetimeFigureOut">
              <a:rPr lang="zh-TW" altLang="en-US" smtClean="0"/>
              <a:t>2018/1/26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497F-6DE7-4C59-95BA-F5AB755987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57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73439"/>
            <a:ext cx="7886700" cy="6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7353"/>
            <a:ext cx="7886700" cy="50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BEFD8CD-4535-4460-8736-6F1517D2594B}"/>
              </a:ext>
            </a:extLst>
          </p:cNvPr>
          <p:cNvGrpSpPr/>
          <p:nvPr/>
        </p:nvGrpSpPr>
        <p:grpSpPr>
          <a:xfrm>
            <a:off x="0" y="6064681"/>
            <a:ext cx="9144000" cy="656795"/>
            <a:chOff x="-324196" y="4603171"/>
            <a:chExt cx="9144000" cy="656795"/>
          </a:xfrm>
        </p:grpSpPr>
        <p:pic>
          <p:nvPicPr>
            <p:cNvPr id="7" name="圖形 6">
              <a:extLst>
                <a:ext uri="{FF2B5EF4-FFF2-40B4-BE49-F238E27FC236}">
                  <a16:creationId xmlns:a16="http://schemas.microsoft.com/office/drawing/2014/main" id="{698F6DAA-8866-487B-93BB-FEDE2A6C6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62813" y="4603171"/>
              <a:ext cx="707704" cy="40167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366D06A-7C23-4B14-95BA-F4CCB0523813}"/>
                </a:ext>
              </a:extLst>
            </p:cNvPr>
            <p:cNvSpPr txBox="1"/>
            <p:nvPr userDrawn="1"/>
          </p:nvSpPr>
          <p:spPr>
            <a:xfrm>
              <a:off x="-324196" y="4838642"/>
              <a:ext cx="7161291" cy="246221"/>
            </a:xfrm>
            <a:prstGeom prst="rect">
              <a:avLst/>
            </a:prstGeom>
            <a:gradFill>
              <a:gsLst>
                <a:gs pos="0">
                  <a:srgbClr val="E27026"/>
                </a:gs>
                <a:gs pos="99000">
                  <a:srgbClr val="F6D4BE">
                    <a:alpha val="64000"/>
                  </a:srgbClr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endPara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A9E4D6F-04BA-410B-8414-FD101B328957}"/>
                </a:ext>
              </a:extLst>
            </p:cNvPr>
            <p:cNvSpPr/>
            <p:nvPr userDrawn="1"/>
          </p:nvSpPr>
          <p:spPr>
            <a:xfrm>
              <a:off x="6737034" y="5058137"/>
              <a:ext cx="2082770" cy="17201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100" dirty="0"/>
                <a:t>Elements Str. Eng. Associates</a:t>
              </a:r>
              <a:endParaRPr lang="zh-TW" altLang="en-US" sz="11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4361992-A2EE-47AE-817E-7F82B6D40FF1}"/>
                </a:ext>
              </a:extLst>
            </p:cNvPr>
            <p:cNvSpPr txBox="1"/>
            <p:nvPr userDrawn="1"/>
          </p:nvSpPr>
          <p:spPr>
            <a:xfrm>
              <a:off x="-323665" y="4813690"/>
              <a:ext cx="403784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圓方結構</a:t>
              </a:r>
              <a:r>
                <a:rPr lang="zh-TW" altLang="en-US" sz="9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工程技師事務所</a:t>
              </a:r>
            </a:p>
            <a:p>
              <a:endParaRPr lang="zh-TW" altLang="en-US" sz="900" dirty="0"/>
            </a:p>
          </p:txBody>
        </p:sp>
      </p:grp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627DFC4F-6EF0-4C0D-A758-80F8BBFD5B17}"/>
              </a:ext>
            </a:extLst>
          </p:cNvPr>
          <p:cNvSpPr/>
          <p:nvPr/>
        </p:nvSpPr>
        <p:spPr>
          <a:xfrm>
            <a:off x="6864928" y="6348543"/>
            <a:ext cx="443343" cy="387928"/>
          </a:xfrm>
          <a:prstGeom prst="parallelogram">
            <a:avLst>
              <a:gd name="adj" fmla="val 87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E2712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3329A3E-B3A9-463D-827A-55072D6C89E8}"/>
              </a:ext>
            </a:extLst>
          </p:cNvPr>
          <p:cNvSpPr/>
          <p:nvPr/>
        </p:nvSpPr>
        <p:spPr>
          <a:xfrm>
            <a:off x="0" y="6296285"/>
            <a:ext cx="7161291" cy="246221"/>
          </a:xfrm>
          <a:prstGeom prst="rect">
            <a:avLst/>
          </a:prstGeom>
          <a:gradFill>
            <a:gsLst>
              <a:gs pos="0">
                <a:srgbClr val="00B050"/>
              </a:gs>
              <a:gs pos="99000">
                <a:srgbClr val="FBFDED">
                  <a:alpha val="8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CBA74D7D-7736-44AE-9A81-B1D486D89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7009" y="6062586"/>
            <a:ext cx="707704" cy="4016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81752"/>
            <a:ext cx="7886700" cy="600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8753"/>
            <a:ext cx="7886700" cy="499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9E4D6F-04BA-410B-8414-FD101B328957}"/>
              </a:ext>
            </a:extLst>
          </p:cNvPr>
          <p:cNvSpPr/>
          <p:nvPr/>
        </p:nvSpPr>
        <p:spPr>
          <a:xfrm>
            <a:off x="7061230" y="6519647"/>
            <a:ext cx="2082770" cy="172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100" dirty="0"/>
              <a:t>Elements Str. Eng. Associates</a:t>
            </a:r>
            <a:endParaRPr lang="zh-TW" altLang="en-US" sz="11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61992-A2EE-47AE-817E-7F82B6D40FF1}"/>
              </a:ext>
            </a:extLst>
          </p:cNvPr>
          <p:cNvSpPr txBox="1"/>
          <p:nvPr/>
        </p:nvSpPr>
        <p:spPr>
          <a:xfrm>
            <a:off x="531" y="6275200"/>
            <a:ext cx="4037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900" dirty="0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56601F3C-7BDC-4E2A-8DD3-65036309AA42}"/>
              </a:ext>
            </a:extLst>
          </p:cNvPr>
          <p:cNvSpPr/>
          <p:nvPr/>
        </p:nvSpPr>
        <p:spPr>
          <a:xfrm>
            <a:off x="6864928" y="6348543"/>
            <a:ext cx="443343" cy="387928"/>
          </a:xfrm>
          <a:prstGeom prst="parallelogram">
            <a:avLst>
              <a:gd name="adj" fmla="val 87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BBCE2F3-9C2E-4264-8F1F-C40EECDC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57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1B0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298983-4F30-41EF-8090-A13E2AC9D6EA}"/>
              </a:ext>
            </a:extLst>
          </p:cNvPr>
          <p:cNvSpPr txBox="1"/>
          <p:nvPr/>
        </p:nvSpPr>
        <p:spPr>
          <a:xfrm>
            <a:off x="-1" y="6306501"/>
            <a:ext cx="7161291" cy="237777"/>
          </a:xfrm>
          <a:prstGeom prst="rect">
            <a:avLst/>
          </a:prstGeom>
          <a:gradFill>
            <a:gsLst>
              <a:gs pos="0">
                <a:srgbClr val="532476"/>
              </a:gs>
              <a:gs pos="99000">
                <a:srgbClr val="F5F9DF">
                  <a:alpha val="40000"/>
                </a:srgb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82563058-2535-47C9-9B1A-8FC1385408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3766" y="6062584"/>
            <a:ext cx="707706" cy="4016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73440"/>
            <a:ext cx="78867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4240"/>
            <a:ext cx="7886700" cy="502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9E4D6F-04BA-410B-8414-FD101B328957}"/>
              </a:ext>
            </a:extLst>
          </p:cNvPr>
          <p:cNvSpPr/>
          <p:nvPr/>
        </p:nvSpPr>
        <p:spPr>
          <a:xfrm>
            <a:off x="7061230" y="6519647"/>
            <a:ext cx="2082770" cy="1720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100" dirty="0"/>
              <a:t>Elements Str. Eng. Associates</a:t>
            </a:r>
            <a:endParaRPr lang="zh-TW" altLang="en-US" sz="11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61992-A2EE-47AE-817E-7F82B6D40FF1}"/>
              </a:ext>
            </a:extLst>
          </p:cNvPr>
          <p:cNvSpPr txBox="1"/>
          <p:nvPr/>
        </p:nvSpPr>
        <p:spPr>
          <a:xfrm>
            <a:off x="531" y="6275200"/>
            <a:ext cx="4037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圓方結構</a:t>
            </a:r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工程技師事務所</a:t>
            </a:r>
          </a:p>
          <a:p>
            <a:endParaRPr lang="zh-TW" altLang="en-US" sz="900" dirty="0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56601F3C-7BDC-4E2A-8DD3-65036309AA42}"/>
              </a:ext>
            </a:extLst>
          </p:cNvPr>
          <p:cNvSpPr/>
          <p:nvPr/>
        </p:nvSpPr>
        <p:spPr>
          <a:xfrm>
            <a:off x="6864928" y="6348543"/>
            <a:ext cx="443343" cy="387928"/>
          </a:xfrm>
          <a:prstGeom prst="parallelogram">
            <a:avLst>
              <a:gd name="adj" fmla="val 87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6927C8-E459-49B8-9FCC-2D500339A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35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B54E-D686-4015-93F2-94C458F353E2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43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53247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2AB1D-5440-4642-8B79-5251A483F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1196752"/>
            <a:ext cx="5726149" cy="480017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桃園市八德區一號基地 新建公宅統包工程</a:t>
            </a:r>
            <a:br>
              <a:rPr lang="en-US" altLang="zh-TW" dirty="0"/>
            </a:br>
            <a:r>
              <a:rPr lang="zh-TW" altLang="en-US" dirty="0"/>
              <a:t>搭接管理圖    優化成果報告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0E041C-120F-40B0-A60F-CF417F218D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2018.01.25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1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審查核可函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B0942E-CF39-45E9-89F9-5B0B121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60648"/>
            <a:ext cx="4005606" cy="576064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EA48397-6829-4D9F-8854-CBF8D098D3B3}"/>
              </a:ext>
            </a:extLst>
          </p:cNvPr>
          <p:cNvSpPr txBox="1"/>
          <p:nvPr/>
        </p:nvSpPr>
        <p:spPr>
          <a:xfrm>
            <a:off x="628650" y="1844824"/>
            <a:ext cx="293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築遠工程 審查核可函</a:t>
            </a:r>
          </a:p>
        </p:txBody>
      </p:sp>
    </p:spTree>
    <p:extLst>
      <p:ext uri="{BB962C8B-B14F-4D97-AF65-F5344CB8AC3E}">
        <p14:creationId xmlns:p14="http://schemas.microsoft.com/office/powerpoint/2010/main" val="203876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97D6F0-3DA7-4A3F-A1B8-7DC51221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2D8CD4-89FC-420E-9E1D-F1D2451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優化建議項目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0345C4-8E01-4F91-8E62-E2CC54D188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61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8A7D1EB7-8FEB-4788-91B8-52AAA933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原支撐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7D9A82-C6DC-401F-BEC4-D417548D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148810" cy="453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36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80305570-4508-4D1A-90D5-DB88B8B41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148810" cy="453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1E1D2B1-B27D-4F1A-A2CA-3D723756259F}"/>
              </a:ext>
            </a:extLst>
          </p:cNvPr>
          <p:cNvCxnSpPr>
            <a:cxnSpLocks/>
          </p:cNvCxnSpPr>
          <p:nvPr/>
        </p:nvCxnSpPr>
        <p:spPr>
          <a:xfrm>
            <a:off x="755576" y="4653136"/>
            <a:ext cx="864096" cy="2880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8347A98-B078-422E-9A9A-3B833DC4E89E}"/>
              </a:ext>
            </a:extLst>
          </p:cNvPr>
          <p:cNvCxnSpPr>
            <a:cxnSpLocks/>
          </p:cNvCxnSpPr>
          <p:nvPr/>
        </p:nvCxnSpPr>
        <p:spPr>
          <a:xfrm flipV="1">
            <a:off x="7164288" y="4653136"/>
            <a:ext cx="720080" cy="2880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標題 14">
            <a:extLst>
              <a:ext uri="{FF2B5EF4-FFF2-40B4-BE49-F238E27FC236}">
                <a16:creationId xmlns:a16="http://schemas.microsoft.com/office/drawing/2014/main" id="{8A7D1EB7-8FEB-4788-91B8-52AAA933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建議支撐配置</a:t>
            </a:r>
            <a:r>
              <a:rPr lang="en-US" altLang="zh-TW" dirty="0"/>
              <a:t>-</a:t>
            </a:r>
            <a:r>
              <a:rPr lang="zh-TW" altLang="en-US" dirty="0"/>
              <a:t>可吊</a:t>
            </a:r>
            <a:r>
              <a:rPr lang="en-US" altLang="zh-TW" dirty="0"/>
              <a:t>13m</a:t>
            </a:r>
            <a:r>
              <a:rPr lang="zh-TW" altLang="en-US" dirty="0"/>
              <a:t>料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06824FF-46AC-47C4-BE6F-A531E7F661F0}"/>
              </a:ext>
            </a:extLst>
          </p:cNvPr>
          <p:cNvGrpSpPr/>
          <p:nvPr/>
        </p:nvGrpSpPr>
        <p:grpSpPr>
          <a:xfrm>
            <a:off x="1979712" y="4293096"/>
            <a:ext cx="360040" cy="648072"/>
            <a:chOff x="1979712" y="4293096"/>
            <a:chExt cx="360040" cy="64807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D9927F7-AB42-49EC-9FBD-87F5DC31DE71}"/>
                </a:ext>
              </a:extLst>
            </p:cNvPr>
            <p:cNvSpPr/>
            <p:nvPr/>
          </p:nvSpPr>
          <p:spPr>
            <a:xfrm>
              <a:off x="1979712" y="4509120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A57146C-D939-4DC5-8904-1FCA6E300DDD}"/>
                </a:ext>
              </a:extLst>
            </p:cNvPr>
            <p:cNvSpPr/>
            <p:nvPr/>
          </p:nvSpPr>
          <p:spPr>
            <a:xfrm>
              <a:off x="1979712" y="4293096"/>
              <a:ext cx="360040" cy="648072"/>
            </a:xfrm>
            <a:prstGeom prst="rect">
              <a:avLst/>
            </a:prstGeom>
            <a:solidFill>
              <a:srgbClr val="FFCA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2343D80-4740-4AFE-9F6B-9A9A6D9C443A}"/>
              </a:ext>
            </a:extLst>
          </p:cNvPr>
          <p:cNvGrpSpPr/>
          <p:nvPr/>
        </p:nvGrpSpPr>
        <p:grpSpPr>
          <a:xfrm>
            <a:off x="3995936" y="4221088"/>
            <a:ext cx="360040" cy="648072"/>
            <a:chOff x="1979712" y="4293096"/>
            <a:chExt cx="360040" cy="64807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FACDB10-9960-4A86-9D32-10AEA5A7F04B}"/>
                </a:ext>
              </a:extLst>
            </p:cNvPr>
            <p:cNvSpPr/>
            <p:nvPr/>
          </p:nvSpPr>
          <p:spPr>
            <a:xfrm>
              <a:off x="1979712" y="4509120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8A66D8-BC74-48AE-A2C4-26AE89D92555}"/>
                </a:ext>
              </a:extLst>
            </p:cNvPr>
            <p:cNvSpPr/>
            <p:nvPr/>
          </p:nvSpPr>
          <p:spPr>
            <a:xfrm>
              <a:off x="1979712" y="4293096"/>
              <a:ext cx="360040" cy="648072"/>
            </a:xfrm>
            <a:prstGeom prst="rect">
              <a:avLst/>
            </a:prstGeom>
            <a:solidFill>
              <a:srgbClr val="FFCA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EACB0D9-095D-4ACF-BEF9-7C2A03C311A9}"/>
              </a:ext>
            </a:extLst>
          </p:cNvPr>
          <p:cNvGrpSpPr/>
          <p:nvPr/>
        </p:nvGrpSpPr>
        <p:grpSpPr>
          <a:xfrm>
            <a:off x="6084168" y="4293096"/>
            <a:ext cx="360040" cy="648072"/>
            <a:chOff x="1979712" y="4293096"/>
            <a:chExt cx="360040" cy="64807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1921CC2-1CD5-4CE5-B296-36FEE15A3606}"/>
                </a:ext>
              </a:extLst>
            </p:cNvPr>
            <p:cNvSpPr/>
            <p:nvPr/>
          </p:nvSpPr>
          <p:spPr>
            <a:xfrm>
              <a:off x="1979712" y="4509120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C03108-F43F-4F82-9DF4-A6AE79DF59F7}"/>
                </a:ext>
              </a:extLst>
            </p:cNvPr>
            <p:cNvSpPr/>
            <p:nvPr/>
          </p:nvSpPr>
          <p:spPr>
            <a:xfrm>
              <a:off x="1979712" y="4293096"/>
              <a:ext cx="360040" cy="648072"/>
            </a:xfrm>
            <a:prstGeom prst="rect">
              <a:avLst/>
            </a:prstGeom>
            <a:solidFill>
              <a:srgbClr val="FFCA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2B6A9FC-C4BE-4755-852B-98F1615D7A6C}"/>
              </a:ext>
            </a:extLst>
          </p:cNvPr>
          <p:cNvSpPr/>
          <p:nvPr/>
        </p:nvSpPr>
        <p:spPr>
          <a:xfrm>
            <a:off x="1547664" y="5805264"/>
            <a:ext cx="288032" cy="288032"/>
          </a:xfrm>
          <a:prstGeom prst="rect">
            <a:avLst/>
          </a:prstGeom>
          <a:solidFill>
            <a:srgbClr val="FFCA0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507FFC-964E-4B60-8AEA-ADFF3D73F69D}"/>
              </a:ext>
            </a:extLst>
          </p:cNvPr>
          <p:cNvSpPr txBox="1"/>
          <p:nvPr/>
        </p:nvSpPr>
        <p:spPr>
          <a:xfrm>
            <a:off x="1979712" y="58052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吊裝孔</a:t>
            </a:r>
          </a:p>
        </p:txBody>
      </p:sp>
    </p:spTree>
    <p:extLst>
      <p:ext uri="{BB962C8B-B14F-4D97-AF65-F5344CB8AC3E}">
        <p14:creationId xmlns:p14="http://schemas.microsoft.com/office/powerpoint/2010/main" val="311914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27CFC1-6BE5-40BB-AFC6-E0F9D418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C901D9-C48A-4039-B287-F364E002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建議地梁施作採分層灌漿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7680F4-EB0C-4C12-8436-6F9EB847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4536504" cy="44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8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97D6F0-3DA7-4A3F-A1B8-7DC51221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2D8CD4-89FC-420E-9E1D-F1D2451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0345C4-8E01-4F91-8E62-E2CC54D188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198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8FAC90-913C-4204-AF8E-0A1E6A22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879820"/>
            <a:ext cx="6948264" cy="50983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DE6729-8E30-4A2A-BA2D-B722495083A9}"/>
              </a:ext>
            </a:extLst>
          </p:cNvPr>
          <p:cNvSpPr txBox="1"/>
          <p:nvPr/>
        </p:nvSpPr>
        <p:spPr>
          <a:xfrm>
            <a:off x="6588224" y="556654"/>
            <a:ext cx="225232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馬椅約</a:t>
            </a:r>
            <a:r>
              <a:rPr lang="en-US" altLang="zh-TW" dirty="0"/>
              <a:t>10t</a:t>
            </a:r>
          </a:p>
          <a:p>
            <a:r>
              <a:rPr lang="en-US" altLang="zh-TW" dirty="0"/>
              <a:t>2. #5 </a:t>
            </a:r>
            <a:r>
              <a:rPr lang="zh-TW" altLang="en-US" dirty="0"/>
              <a:t>工作筋約</a:t>
            </a:r>
            <a:r>
              <a:rPr lang="en-US" altLang="zh-TW" dirty="0"/>
              <a:t>15t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805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3FCAE6-7525-492F-A162-6612052A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22B3B19-635D-49D1-A8B4-AE09D293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059978-BBB3-40C6-BFA7-03AD122D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981989"/>
            <a:ext cx="7308304" cy="53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B3C458-7539-4621-882B-2717C9B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CEF4E2-CC90-4B5D-9FFB-E8FBB8AB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92332-B018-43F4-B2D7-D781CFBB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1989"/>
            <a:ext cx="7092280" cy="52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0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zh-TW" altLang="en-US" sz="4000" dirty="0"/>
              <a:t>圖說疑義需發文給設計單位澄清</a:t>
            </a:r>
          </a:p>
        </p:txBody>
      </p:sp>
    </p:spTree>
    <p:extLst>
      <p:ext uri="{BB962C8B-B14F-4D97-AF65-F5344CB8AC3E}">
        <p14:creationId xmlns:p14="http://schemas.microsoft.com/office/powerpoint/2010/main" val="26553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en-US" altLang="zh-TW" dirty="0"/>
              <a:t>RC </a:t>
            </a:r>
            <a:r>
              <a:rPr lang="en-US" altLang="zh-TW" dirty="0" err="1"/>
              <a:t>Bim</a:t>
            </a:r>
            <a:r>
              <a:rPr lang="en-US" altLang="zh-TW" dirty="0"/>
              <a:t> X</a:t>
            </a:r>
            <a:br>
              <a:rPr lang="en-US" altLang="zh-TW" dirty="0"/>
            </a:br>
            <a:r>
              <a:rPr lang="en-US" altLang="zh-TW" dirty="0"/>
              <a:t>\</a:t>
            </a:r>
            <a:r>
              <a:rPr lang="zh-TW" altLang="en-US" dirty="0"/>
              <a:t> 優化前後數量比較</a:t>
            </a:r>
          </a:p>
        </p:txBody>
      </p:sp>
    </p:spTree>
    <p:extLst>
      <p:ext uri="{BB962C8B-B14F-4D97-AF65-F5344CB8AC3E}">
        <p14:creationId xmlns:p14="http://schemas.microsoft.com/office/powerpoint/2010/main" val="254774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FA01CA-BFF7-479F-B4AF-29A9C9C2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D2D8E81-73E3-4EC1-A25C-0B148614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清圖報告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FA0C8A2-B911-408E-96E9-28DDB1109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57341"/>
              </p:ext>
            </p:extLst>
          </p:nvPr>
        </p:nvGraphicFramePr>
        <p:xfrm>
          <a:off x="395536" y="1916832"/>
          <a:ext cx="8352929" cy="3312372"/>
        </p:xfrm>
        <a:graphic>
          <a:graphicData uri="http://schemas.openxmlformats.org/drawingml/2006/table">
            <a:tbl>
              <a:tblPr/>
              <a:tblGrid>
                <a:gridCol w="972299">
                  <a:extLst>
                    <a:ext uri="{9D8B030D-6E8A-4147-A177-3AD203B41FA5}">
                      <a16:colId xmlns:a16="http://schemas.microsoft.com/office/drawing/2014/main" val="2379734503"/>
                    </a:ext>
                  </a:extLst>
                </a:gridCol>
                <a:gridCol w="786046">
                  <a:extLst>
                    <a:ext uri="{9D8B030D-6E8A-4147-A177-3AD203B41FA5}">
                      <a16:colId xmlns:a16="http://schemas.microsoft.com/office/drawing/2014/main" val="3962708694"/>
                    </a:ext>
                  </a:extLst>
                </a:gridCol>
                <a:gridCol w="2528608">
                  <a:extLst>
                    <a:ext uri="{9D8B030D-6E8A-4147-A177-3AD203B41FA5}">
                      <a16:colId xmlns:a16="http://schemas.microsoft.com/office/drawing/2014/main" val="4189160254"/>
                    </a:ext>
                  </a:extLst>
                </a:gridCol>
                <a:gridCol w="1818325">
                  <a:extLst>
                    <a:ext uri="{9D8B030D-6E8A-4147-A177-3AD203B41FA5}">
                      <a16:colId xmlns:a16="http://schemas.microsoft.com/office/drawing/2014/main" val="4032579638"/>
                    </a:ext>
                  </a:extLst>
                </a:gridCol>
                <a:gridCol w="2247651">
                  <a:extLst>
                    <a:ext uri="{9D8B030D-6E8A-4147-A177-3AD203B41FA5}">
                      <a16:colId xmlns:a16="http://schemas.microsoft.com/office/drawing/2014/main" val="4146929725"/>
                    </a:ext>
                  </a:extLst>
                </a:gridCol>
              </a:tblGrid>
              <a:tr h="47319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工程名稱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54154"/>
                  </a:ext>
                </a:extLst>
              </a:tr>
              <a:tr h="47319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圖號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樓層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問題描述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配筋圖資訊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平面圖資訊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58312"/>
                  </a:ext>
                </a:extLst>
              </a:tr>
              <a:tr h="473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B3F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FWB3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缺配筋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830789"/>
                  </a:ext>
                </a:extLst>
              </a:tr>
              <a:tr h="473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S201/S312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B3F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FG8-5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390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29012"/>
                  </a:ext>
                </a:extLst>
              </a:tr>
              <a:tr h="473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S201/S303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B3F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FBC-11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梁寬度異常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配筋寬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=110.0,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平面標註寬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=100.0,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誤差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=10.0;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347588"/>
                  </a:ext>
                </a:extLst>
              </a:tr>
              <a:tr h="473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S201/S304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B3F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FBD-11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梁寬度異常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配筋寬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=110.0,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平面標註寬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=100.0,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誤差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=10.0;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47983"/>
                  </a:ext>
                </a:extLst>
              </a:tr>
              <a:tr h="473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S201/S618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B3F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CW2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配筋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50*120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平面標註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70*120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01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00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FA01CA-BFF7-479F-B4AF-29A9C9C2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D2D8E81-73E3-4EC1-A25C-0B148614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高低梁延伸方式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3CA950-7182-479B-96EB-B1C69832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9" y="1048047"/>
            <a:ext cx="8104762" cy="47619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5C282D-5CBD-4EAB-B06D-57EC5053ECD6}"/>
              </a:ext>
            </a:extLst>
          </p:cNvPr>
          <p:cNvSpPr/>
          <p:nvPr/>
        </p:nvSpPr>
        <p:spPr>
          <a:xfrm>
            <a:off x="3779912" y="2780928"/>
            <a:ext cx="1728192" cy="1656184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03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97D6F0-3DA7-4A3F-A1B8-7DC51221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2D8CD4-89FC-420E-9E1D-F1D24516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0345C4-8E01-4F91-8E62-E2CC54D188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06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B3C458-7539-4621-882B-2717C9B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CEF4E2-CC90-4B5D-9FFB-E8FBB8AB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54B062-3AED-443C-85E9-815FAEE0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86" y="1268760"/>
            <a:ext cx="7571428" cy="44857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75E4A9F-DBD9-44A9-B552-436BB1297676}"/>
              </a:ext>
            </a:extLst>
          </p:cNvPr>
          <p:cNvSpPr txBox="1"/>
          <p:nvPr/>
        </p:nvSpPr>
        <p:spPr>
          <a:xfrm>
            <a:off x="5148064" y="54304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號數同主筋</a:t>
            </a:r>
            <a:r>
              <a:rPr lang="en-US" altLang="zh-TW" dirty="0"/>
              <a:t>, </a:t>
            </a:r>
            <a:r>
              <a:rPr lang="zh-TW" altLang="en-US" dirty="0"/>
              <a:t>間距</a:t>
            </a:r>
            <a:r>
              <a:rPr lang="en-US" altLang="zh-TW" dirty="0"/>
              <a:t>2m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大梁</a:t>
            </a:r>
            <a:r>
              <a:rPr lang="en-US" altLang="zh-TW" dirty="0"/>
              <a:t>#10</a:t>
            </a:r>
            <a:r>
              <a:rPr lang="zh-TW" altLang="en-US" dirty="0"/>
              <a:t>小梁</a:t>
            </a:r>
            <a:r>
              <a:rPr lang="en-US" altLang="zh-TW" dirty="0"/>
              <a:t>#8)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F944A51-52BD-43EF-8B7A-6B680E7E3EE4}"/>
              </a:ext>
            </a:extLst>
          </p:cNvPr>
          <p:cNvCxnSpPr/>
          <p:nvPr/>
        </p:nvCxnSpPr>
        <p:spPr>
          <a:xfrm flipV="1">
            <a:off x="5004048" y="1124744"/>
            <a:ext cx="144016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6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B9EFB4-17F2-4939-A8D0-D351352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BF2C5A4-3D94-4647-8501-D4268E4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A17BF5-AF3B-465F-9D34-B77C0EE6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1209952"/>
            <a:ext cx="7419048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91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36EF7-39BA-4BEE-8AD2-72A81F0C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0A62E3-92C8-49D2-88F0-ED8CD39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DABCF1-E1FF-4DF8-BF4E-0F86CD41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1" y="1181381"/>
            <a:ext cx="7495238" cy="449523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AEEDCC5-D647-47C1-9080-BDDC53913EF1}"/>
              </a:ext>
            </a:extLst>
          </p:cNvPr>
          <p:cNvSpPr/>
          <p:nvPr/>
        </p:nvSpPr>
        <p:spPr>
          <a:xfrm>
            <a:off x="3635896" y="3933056"/>
            <a:ext cx="1440160" cy="1368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9510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en-US" altLang="zh-TW" dirty="0"/>
              <a:t>RC </a:t>
            </a:r>
            <a:r>
              <a:rPr lang="en-US" altLang="zh-TW" dirty="0" err="1"/>
              <a:t>Bim</a:t>
            </a:r>
            <a:r>
              <a:rPr lang="en-US" altLang="zh-TW" dirty="0"/>
              <a:t> X</a:t>
            </a:r>
            <a:br>
              <a:rPr lang="en-US" altLang="zh-TW" dirty="0"/>
            </a:br>
            <a:r>
              <a:rPr lang="en-US" altLang="zh-TW" dirty="0"/>
              <a:t>\</a:t>
            </a:r>
            <a:r>
              <a:rPr lang="zh-TW" altLang="en-US" dirty="0"/>
              <a:t> 搭接管理圖數量</a:t>
            </a:r>
            <a:r>
              <a:rPr lang="en-US" altLang="zh-TW" dirty="0"/>
              <a:t>V1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023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基礎版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0648"/>
            <a:ext cx="3882181" cy="574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地梁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4744"/>
            <a:ext cx="6043017" cy="447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62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2D1A-F164-48AC-904B-5EEBA031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AC23FE-B5BA-441A-AF6F-C28CE9F3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876B15-AC9E-4594-8F1E-BEEC23F6D1E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38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RC</a:t>
            </a:r>
            <a:r>
              <a:rPr lang="zh-TW" altLang="en-US" dirty="0"/>
              <a:t>數量摘要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3A5BDE9-16EB-4A21-B0D8-858A5E19CF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528" y="908720"/>
          <a:ext cx="8210872" cy="5184574"/>
        </p:xfrm>
        <a:graphic>
          <a:graphicData uri="http://schemas.openxmlformats.org/drawingml/2006/table">
            <a:tbl>
              <a:tblPr/>
              <a:tblGrid>
                <a:gridCol w="348193">
                  <a:extLst>
                    <a:ext uri="{9D8B030D-6E8A-4147-A177-3AD203B41FA5}">
                      <a16:colId xmlns:a16="http://schemas.microsoft.com/office/drawing/2014/main" val="788525871"/>
                    </a:ext>
                  </a:extLst>
                </a:gridCol>
                <a:gridCol w="1122854">
                  <a:extLst>
                    <a:ext uri="{9D8B030D-6E8A-4147-A177-3AD203B41FA5}">
                      <a16:colId xmlns:a16="http://schemas.microsoft.com/office/drawing/2014/main" val="1361108988"/>
                    </a:ext>
                  </a:extLst>
                </a:gridCol>
                <a:gridCol w="2548015">
                  <a:extLst>
                    <a:ext uri="{9D8B030D-6E8A-4147-A177-3AD203B41FA5}">
                      <a16:colId xmlns:a16="http://schemas.microsoft.com/office/drawing/2014/main" val="2126333072"/>
                    </a:ext>
                  </a:extLst>
                </a:gridCol>
                <a:gridCol w="704483">
                  <a:extLst>
                    <a:ext uri="{9D8B030D-6E8A-4147-A177-3AD203B41FA5}">
                      <a16:colId xmlns:a16="http://schemas.microsoft.com/office/drawing/2014/main" val="1117533279"/>
                    </a:ext>
                  </a:extLst>
                </a:gridCol>
                <a:gridCol w="906921">
                  <a:extLst>
                    <a:ext uri="{9D8B030D-6E8A-4147-A177-3AD203B41FA5}">
                      <a16:colId xmlns:a16="http://schemas.microsoft.com/office/drawing/2014/main" val="2734575917"/>
                    </a:ext>
                  </a:extLst>
                </a:gridCol>
                <a:gridCol w="1068871">
                  <a:extLst>
                    <a:ext uri="{9D8B030D-6E8A-4147-A177-3AD203B41FA5}">
                      <a16:colId xmlns:a16="http://schemas.microsoft.com/office/drawing/2014/main" val="236046986"/>
                    </a:ext>
                  </a:extLst>
                </a:gridCol>
                <a:gridCol w="809751">
                  <a:extLst>
                    <a:ext uri="{9D8B030D-6E8A-4147-A177-3AD203B41FA5}">
                      <a16:colId xmlns:a16="http://schemas.microsoft.com/office/drawing/2014/main" val="3444583451"/>
                    </a:ext>
                  </a:extLst>
                </a:gridCol>
                <a:gridCol w="701784">
                  <a:extLst>
                    <a:ext uri="{9D8B030D-6E8A-4147-A177-3AD203B41FA5}">
                      <a16:colId xmlns:a16="http://schemas.microsoft.com/office/drawing/2014/main" val="2092041685"/>
                    </a:ext>
                  </a:extLst>
                </a:gridCol>
              </a:tblGrid>
              <a:tr h="305676"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泛亞八德一　　筏基層鋼筋優化項目說明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66984"/>
                  </a:ext>
                </a:extLst>
              </a:tr>
              <a:tr h="186803"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55939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筏基版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優化數量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優化比例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286455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563461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吊裝孔修改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&lt;9.5m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 雙搭接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依標準圖搭接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192,670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397,963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590,633 </a:t>
                      </a:r>
                      <a:endParaRPr lang="zh-TW" altLang="en-US" sz="10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06251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 13m 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 每跨搭接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依標準圖搭接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190,162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383,522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573,684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16,949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45250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20034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 13m 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  每跨搭接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 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依標準圖搭接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190,162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383,522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573,684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0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86196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搭接精算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 13m 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 每跨搭接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 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精算搭接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頂層採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188,201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371,644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559,845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13,839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37016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031574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         工作筋  </a:t>
                      </a:r>
                      <a:r>
                        <a:rPr lang="en-US" altLang="zh-TW" sz="10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#5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26,504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26,504 </a:t>
                      </a:r>
                      <a:endParaRPr lang="zh-TW" altLang="en-US" sz="10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47941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工作筋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減少 工作筋為 </a:t>
                      </a:r>
                      <a:r>
                        <a:rPr lang="en-US" altLang="zh-TW" sz="10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#4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20,911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20,911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5,593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789598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70C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640903"/>
                  </a:ext>
                </a:extLst>
              </a:tr>
              <a:tr h="22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中間柱補強預留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70C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6,867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32492"/>
                  </a:ext>
                </a:extLst>
              </a:tr>
              <a:tr h="2327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2+3+4</a:t>
                      </a:r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鋼筋總數量（含工作筋）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1400" b="0" i="0" u="none" strike="noStrike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587,623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減少鋼筋量</a:t>
                      </a:r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1400" b="0" i="0" u="none" strike="noStrike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36,381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300495"/>
                  </a:ext>
                </a:extLst>
              </a:tr>
              <a:tr h="166266"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609932"/>
                  </a:ext>
                </a:extLst>
              </a:tr>
              <a:tr h="41606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註 </a:t>
                      </a:r>
                      <a:r>
                        <a:rPr lang="en-US" altLang="zh-TW" sz="11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  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以上不含耗損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45305"/>
                  </a:ext>
                </a:extLst>
              </a:tr>
              <a:tr h="40757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註 </a:t>
                      </a:r>
                      <a:r>
                        <a:rPr lang="en-US" altLang="zh-TW" sz="11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  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預估節省效益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                      </a:t>
                      </a:r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36.38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(t)         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萬元</a:t>
                      </a:r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t)    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0" i="0" u="none" strike="noStrike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</a:t>
                      </a:r>
                      <a:r>
                        <a:rPr lang="en-US" altLang="zh-TW" sz="1500" b="0" i="0" u="none" strike="noStrike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萬元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452805"/>
                  </a:ext>
                </a:extLst>
              </a:tr>
              <a:tr h="32265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註 </a:t>
                      </a:r>
                      <a:r>
                        <a:rPr lang="en-US" altLang="zh-TW" sz="1100" b="0" i="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  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 </a:t>
                      </a:r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區面積</a:t>
                      </a:r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                      </a:t>
                      </a:r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4,658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en-US" sz="1100" b="0" i="0" u="none" strike="noStrike" baseline="30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鋼筋總數量（含工作筋）</a:t>
                      </a:r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1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126.2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kg/m</a:t>
                      </a:r>
                      <a:r>
                        <a:rPr lang="en-US" sz="1100" b="0" i="0" u="none" strike="noStrike" baseline="30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24837"/>
                  </a:ext>
                </a:extLst>
              </a:tr>
              <a:tr h="416060">
                <a:tc>
                  <a:txBody>
                    <a:bodyPr/>
                    <a:lstStyle/>
                    <a:p>
                      <a:pPr algn="l" fontAlgn="ctr"/>
                      <a:endParaRPr lang="zh-TW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不含損耗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252756"/>
                  </a:ext>
                </a:extLst>
              </a:tr>
            </a:tbl>
          </a:graphicData>
        </a:graphic>
      </p:graphicFrame>
      <p:sp>
        <p:nvSpPr>
          <p:cNvPr id="8" name="向下箭號 2">
            <a:extLst>
              <a:ext uri="{FF2B5EF4-FFF2-40B4-BE49-F238E27FC236}">
                <a16:creationId xmlns:a16="http://schemas.microsoft.com/office/drawing/2014/main" id="{9BFE5300-3C2A-4BE9-AC02-800172528731}"/>
              </a:ext>
            </a:extLst>
          </p:cNvPr>
          <p:cNvSpPr/>
          <p:nvPr/>
        </p:nvSpPr>
        <p:spPr>
          <a:xfrm>
            <a:off x="7020272" y="1916832"/>
            <a:ext cx="133350" cy="209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下箭號 3">
            <a:extLst>
              <a:ext uri="{FF2B5EF4-FFF2-40B4-BE49-F238E27FC236}">
                <a16:creationId xmlns:a16="http://schemas.microsoft.com/office/drawing/2014/main" id="{2CD3DD39-0030-4EFD-92AD-A37AB29A96F3}"/>
              </a:ext>
            </a:extLst>
          </p:cNvPr>
          <p:cNvSpPr/>
          <p:nvPr/>
        </p:nvSpPr>
        <p:spPr>
          <a:xfrm>
            <a:off x="7020272" y="3343275"/>
            <a:ext cx="133350" cy="171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下箭號 4">
            <a:extLst>
              <a:ext uri="{FF2B5EF4-FFF2-40B4-BE49-F238E27FC236}">
                <a16:creationId xmlns:a16="http://schemas.microsoft.com/office/drawing/2014/main" id="{D52EBF0A-6459-4699-8FAE-5A7BEB8C84E8}"/>
              </a:ext>
            </a:extLst>
          </p:cNvPr>
          <p:cNvSpPr/>
          <p:nvPr/>
        </p:nvSpPr>
        <p:spPr>
          <a:xfrm>
            <a:off x="7010747" y="2660308"/>
            <a:ext cx="133350" cy="209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423809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57AA-FF05-4322-9E8B-644A6F68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07613-8360-4339-A627-6A2BC27B5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AFF9E-0556-4630-B0E0-20DEAA1C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691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EF475-73E4-4ADC-BB9C-D10FE1A3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F0E4A5-3B81-4C25-AF85-9808BA63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0A993-53CB-450C-A0AB-C5A736CF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3" y="995666"/>
            <a:ext cx="5333333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1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C1B10-AEF6-469C-8573-750B24C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2C152-367F-4919-9C6C-9EE54C49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27827-DC49-49F8-815A-CAED090E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8855968" cy="49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5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80056-B12E-464E-A2D9-BE128178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B71F9-72EF-4CB4-A7B6-E91D678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BA676D-F0B2-49C0-8C45-FBAEE633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2026998"/>
            <a:ext cx="8760153" cy="25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79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9338D-21E3-4354-926A-FB1EA860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924597-F49F-4C6E-8277-C04F5225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A403E7-36B1-434A-81D4-2AF60A1B9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67365"/>
            <a:ext cx="8964488" cy="25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653136"/>
            <a:ext cx="8327416" cy="818964"/>
          </a:xfrm>
        </p:spPr>
        <p:txBody>
          <a:bodyPr/>
          <a:lstStyle/>
          <a:p>
            <a:r>
              <a:rPr lang="en-US" altLang="zh-TW" dirty="0"/>
              <a:t>RC </a:t>
            </a:r>
            <a:r>
              <a:rPr lang="en-US" altLang="zh-TW" dirty="0" err="1"/>
              <a:t>Bim</a:t>
            </a:r>
            <a:r>
              <a:rPr lang="en-US" altLang="zh-TW" dirty="0"/>
              <a:t> X</a:t>
            </a:r>
            <a:br>
              <a:rPr lang="en-US" altLang="zh-TW" dirty="0"/>
            </a:br>
            <a:r>
              <a:rPr lang="zh-TW" altLang="en-US" dirty="0"/>
              <a:t>優化搭接長度比較</a:t>
            </a:r>
          </a:p>
        </p:txBody>
      </p:sp>
    </p:spTree>
    <p:extLst>
      <p:ext uri="{BB962C8B-B14F-4D97-AF65-F5344CB8AC3E}">
        <p14:creationId xmlns:p14="http://schemas.microsoft.com/office/powerpoint/2010/main" val="12391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筏基層梁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59C61A-E047-4AE4-8923-0CDD218B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72599"/>
            <a:ext cx="5849738" cy="417730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0D249AD-D0FF-4A78-BAA6-8363C08FFD91}"/>
              </a:ext>
            </a:extLst>
          </p:cNvPr>
          <p:cNvSpPr txBox="1"/>
          <p:nvPr/>
        </p:nvSpPr>
        <p:spPr>
          <a:xfrm>
            <a:off x="628650" y="1052736"/>
            <a:ext cx="7111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原設計標準搭接長度 </a:t>
            </a:r>
            <a:r>
              <a:rPr lang="en-US" altLang="zh-TW" dirty="0"/>
              <a:t>#10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</a:rPr>
              <a:t>260cm</a:t>
            </a:r>
            <a:r>
              <a:rPr lang="zh-TW" altLang="en-US" dirty="0">
                <a:solidFill>
                  <a:srgbClr val="0000FF"/>
                </a:solidFill>
              </a:rPr>
              <a:t>   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200cm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搭接管理圖優化成果 </a:t>
            </a:r>
            <a:r>
              <a:rPr lang="en-US" altLang="zh-TW" dirty="0"/>
              <a:t>#10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</a:rPr>
              <a:t>154~260cm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118~200cm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搭接管理圖</a:t>
            </a:r>
            <a:r>
              <a:rPr lang="zh-TW" altLang="en-US" dirty="0">
                <a:highlight>
                  <a:srgbClr val="B7DEE8"/>
                </a:highlight>
              </a:rPr>
              <a:t>優化比例 </a:t>
            </a:r>
            <a:r>
              <a:rPr lang="en-US" altLang="zh-TW" dirty="0"/>
              <a:t>#10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0.59~1.0</a:t>
            </a:r>
            <a:r>
              <a:rPr lang="zh-TW" altLang="en-US" dirty="0">
                <a:solidFill>
                  <a:srgbClr val="0000FF"/>
                </a:solidFill>
              </a:rPr>
              <a:t>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0.59~1.0</a:t>
            </a:r>
          </a:p>
          <a:p>
            <a:r>
              <a:rPr lang="en-US" altLang="zh-TW" dirty="0"/>
              <a:t> </a:t>
            </a:r>
            <a:r>
              <a:rPr lang="zh-TW" altLang="en-US" dirty="0"/>
              <a:t>  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0000FF"/>
              </a:solidFill>
            </a:endParaRPr>
          </a:p>
          <a:p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39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筏基層梁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D249AD-D0FF-4A78-BAA6-8363C08FFD91}"/>
              </a:ext>
            </a:extLst>
          </p:cNvPr>
          <p:cNvSpPr txBox="1"/>
          <p:nvPr/>
        </p:nvSpPr>
        <p:spPr>
          <a:xfrm>
            <a:off x="628650" y="1052736"/>
            <a:ext cx="7111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原設計標準搭接長度 </a:t>
            </a:r>
            <a:r>
              <a:rPr lang="en-US" altLang="zh-TW" dirty="0"/>
              <a:t>#10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</a:rPr>
              <a:t>260cm</a:t>
            </a:r>
            <a:r>
              <a:rPr lang="zh-TW" altLang="en-US" dirty="0">
                <a:solidFill>
                  <a:srgbClr val="0000FF"/>
                </a:solidFill>
              </a:rPr>
              <a:t>   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200cm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搭接管理圖優化成果 </a:t>
            </a:r>
            <a:r>
              <a:rPr lang="en-US" altLang="zh-TW" dirty="0"/>
              <a:t>#10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</a:rPr>
              <a:t>154~260cm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118~200cm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搭接管理圖</a:t>
            </a:r>
            <a:r>
              <a:rPr lang="zh-TW" altLang="en-US" dirty="0">
                <a:highlight>
                  <a:srgbClr val="B7DEE8"/>
                </a:highlight>
              </a:rPr>
              <a:t>優化比例 </a:t>
            </a:r>
            <a:r>
              <a:rPr lang="en-US" altLang="zh-TW" dirty="0"/>
              <a:t>#10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0.59~1.0</a:t>
            </a:r>
            <a:r>
              <a:rPr lang="zh-TW" altLang="en-US" dirty="0">
                <a:solidFill>
                  <a:srgbClr val="0000FF"/>
                </a:solidFill>
              </a:rPr>
              <a:t>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0.59~1.0</a:t>
            </a:r>
          </a:p>
          <a:p>
            <a:r>
              <a:rPr lang="en-US" altLang="zh-TW" dirty="0"/>
              <a:t> </a:t>
            </a:r>
            <a:r>
              <a:rPr lang="zh-TW" altLang="en-US" dirty="0"/>
              <a:t>  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0000FF"/>
              </a:solidFill>
            </a:endParaRPr>
          </a:p>
          <a:p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F17B0B-B34C-4AED-B6A2-89304304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5904656" cy="42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筏基層梁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D249AD-D0FF-4A78-BAA6-8363C08FFD91}"/>
              </a:ext>
            </a:extLst>
          </p:cNvPr>
          <p:cNvSpPr txBox="1"/>
          <p:nvPr/>
        </p:nvSpPr>
        <p:spPr>
          <a:xfrm>
            <a:off x="628650" y="1052736"/>
            <a:ext cx="7111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原設計標準搭接長度 </a:t>
            </a:r>
            <a:r>
              <a:rPr lang="en-US" altLang="zh-TW" dirty="0"/>
              <a:t>#8 </a:t>
            </a:r>
            <a:r>
              <a:rPr lang="zh-TW" altLang="en-US" dirty="0"/>
              <a:t>頂層 </a:t>
            </a:r>
            <a:r>
              <a:rPr lang="en-US" altLang="zh-TW" dirty="0">
                <a:solidFill>
                  <a:srgbClr val="0000FF"/>
                </a:solidFill>
              </a:rPr>
              <a:t>205cm</a:t>
            </a:r>
            <a:r>
              <a:rPr lang="zh-TW" altLang="en-US" dirty="0">
                <a:solidFill>
                  <a:srgbClr val="0000FF"/>
                </a:solidFill>
              </a:rPr>
              <a:t>   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158cm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搭接管理圖優化成果 </a:t>
            </a:r>
            <a:r>
              <a:rPr lang="en-US" altLang="zh-TW" dirty="0"/>
              <a:t>#8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</a:rPr>
              <a:t>121~205cm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93~158cm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搭接管理圖</a:t>
            </a:r>
            <a:r>
              <a:rPr lang="zh-TW" altLang="en-US" dirty="0">
                <a:highlight>
                  <a:srgbClr val="B7DEE8"/>
                </a:highlight>
              </a:rPr>
              <a:t>優化比例 </a:t>
            </a:r>
            <a:r>
              <a:rPr lang="en-US" altLang="zh-TW" dirty="0"/>
              <a:t>#8 </a:t>
            </a:r>
            <a:r>
              <a:rPr lang="zh-TW" altLang="en-US" dirty="0"/>
              <a:t>頂層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0.59~1.0</a:t>
            </a:r>
            <a:r>
              <a:rPr lang="zh-TW" altLang="en-US" dirty="0">
                <a:solidFill>
                  <a:srgbClr val="0000FF"/>
                </a:solidFill>
              </a:rPr>
              <a:t>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0.58~1.0</a:t>
            </a:r>
          </a:p>
          <a:p>
            <a:r>
              <a:rPr lang="en-US" altLang="zh-TW" dirty="0"/>
              <a:t> </a:t>
            </a:r>
            <a:r>
              <a:rPr lang="zh-TW" altLang="en-US" dirty="0"/>
              <a:t>  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0000FF"/>
              </a:solidFill>
            </a:endParaRPr>
          </a:p>
          <a:p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4D4A0B-9B46-4A23-8E86-751FAB72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2" y="2255963"/>
            <a:ext cx="7711829" cy="35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筏基版</a:t>
            </a:r>
            <a:r>
              <a:rPr lang="en-US" altLang="zh-TW" dirty="0"/>
              <a:t> </a:t>
            </a:r>
            <a:r>
              <a:rPr lang="zh-TW" altLang="en-US" dirty="0"/>
              <a:t>搭接長度 優化一覽表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D249AD-D0FF-4A78-BAA6-8363C08FFD91}"/>
              </a:ext>
            </a:extLst>
          </p:cNvPr>
          <p:cNvSpPr txBox="1"/>
          <p:nvPr/>
        </p:nvSpPr>
        <p:spPr>
          <a:xfrm>
            <a:off x="628650" y="1052736"/>
            <a:ext cx="7111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原設計標準搭接長度 </a:t>
            </a:r>
            <a:r>
              <a:rPr lang="en-US" altLang="zh-TW" dirty="0"/>
              <a:t>D16 </a:t>
            </a:r>
            <a:r>
              <a:rPr lang="zh-TW" altLang="en-US" dirty="0"/>
              <a:t>頂層 </a:t>
            </a:r>
            <a:r>
              <a:rPr lang="en-US" altLang="zh-TW" dirty="0">
                <a:solidFill>
                  <a:srgbClr val="0000FF"/>
                </a:solidFill>
              </a:rPr>
              <a:t>61cm</a:t>
            </a:r>
            <a:r>
              <a:rPr lang="zh-TW" altLang="en-US" dirty="0">
                <a:solidFill>
                  <a:srgbClr val="0000FF"/>
                </a:solidFill>
              </a:rPr>
              <a:t>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47cm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搭接管理圖優化成果 </a:t>
            </a:r>
            <a:r>
              <a:rPr lang="en-US" altLang="zh-TW" dirty="0"/>
              <a:t>#8 </a:t>
            </a:r>
            <a:r>
              <a:rPr lang="zh-TW" altLang="en-US" dirty="0"/>
              <a:t>頂層  </a:t>
            </a:r>
            <a:r>
              <a:rPr lang="en-US" altLang="zh-TW" dirty="0">
                <a:solidFill>
                  <a:srgbClr val="0000FF"/>
                </a:solidFill>
              </a:rPr>
              <a:t>86cm</a:t>
            </a:r>
            <a:r>
              <a:rPr lang="zh-TW" altLang="en-US" dirty="0">
                <a:solidFill>
                  <a:srgbClr val="0000FF"/>
                </a:solidFill>
              </a:rPr>
              <a:t>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</a:rPr>
              <a:t>67cm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搭接管理圖</a:t>
            </a:r>
            <a:r>
              <a:rPr lang="zh-TW" altLang="en-US" dirty="0">
                <a:highlight>
                  <a:srgbClr val="B7DEE8"/>
                </a:highlight>
              </a:rPr>
              <a:t>優化比例 </a:t>
            </a:r>
            <a:r>
              <a:rPr lang="en-US" altLang="zh-TW" dirty="0"/>
              <a:t>#8 </a:t>
            </a:r>
            <a:r>
              <a:rPr lang="zh-TW" altLang="en-US" dirty="0"/>
              <a:t>頂層  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0.71</a:t>
            </a:r>
            <a:r>
              <a:rPr lang="zh-TW" altLang="en-US" dirty="0">
                <a:solidFill>
                  <a:srgbClr val="0000FF"/>
                </a:solidFill>
              </a:rPr>
              <a:t>      </a:t>
            </a:r>
            <a:r>
              <a:rPr lang="en-US" altLang="zh-TW" dirty="0"/>
              <a:t>/</a:t>
            </a:r>
            <a:r>
              <a:rPr lang="zh-TW" altLang="en-US" dirty="0"/>
              <a:t>底層</a:t>
            </a:r>
            <a:r>
              <a:rPr lang="en-US" altLang="zh-TW" dirty="0">
                <a:solidFill>
                  <a:srgbClr val="0000FF"/>
                </a:solidFill>
                <a:highlight>
                  <a:srgbClr val="B7DEE8"/>
                </a:highlight>
              </a:rPr>
              <a:t>0.70</a:t>
            </a:r>
          </a:p>
          <a:p>
            <a:r>
              <a:rPr lang="en-US" altLang="zh-TW" dirty="0"/>
              <a:t> </a:t>
            </a:r>
            <a:r>
              <a:rPr lang="zh-TW" altLang="en-US" dirty="0"/>
              <a:t>  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0000FF"/>
              </a:solidFill>
            </a:endParaRPr>
          </a:p>
          <a:p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3B90D0-148A-4375-B296-D43D287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4013"/>
            <a:ext cx="6415616" cy="415272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754793-8546-4086-82B3-2D477A351E6F}"/>
              </a:ext>
            </a:extLst>
          </p:cNvPr>
          <p:cNvSpPr/>
          <p:nvPr/>
        </p:nvSpPr>
        <p:spPr>
          <a:xfrm>
            <a:off x="628650" y="3084061"/>
            <a:ext cx="486966" cy="344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4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CC4B6-D703-4DC2-9DC2-051616D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B54E-D686-4015-93F2-94C458F353E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1E34A8-476D-407F-A74C-D014BC7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653136"/>
            <a:ext cx="8327416" cy="818964"/>
          </a:xfrm>
        </p:spPr>
        <p:txBody>
          <a:bodyPr/>
          <a:lstStyle/>
          <a:p>
            <a:r>
              <a:rPr lang="en-US" altLang="zh-TW" dirty="0"/>
              <a:t>RC </a:t>
            </a:r>
            <a:r>
              <a:rPr lang="en-US" altLang="zh-TW" dirty="0" err="1"/>
              <a:t>Bim</a:t>
            </a:r>
            <a:r>
              <a:rPr lang="en-US" altLang="zh-TW" dirty="0"/>
              <a:t> X</a:t>
            </a:r>
            <a:br>
              <a:rPr lang="en-US" altLang="zh-TW" dirty="0"/>
            </a:br>
            <a:r>
              <a:rPr lang="en-US" altLang="zh-TW" dirty="0"/>
              <a:t>\</a:t>
            </a:r>
            <a:r>
              <a:rPr lang="zh-TW" altLang="en-US" dirty="0"/>
              <a:t> 審查核可</a:t>
            </a:r>
          </a:p>
        </p:txBody>
      </p:sp>
    </p:spTree>
    <p:extLst>
      <p:ext uri="{BB962C8B-B14F-4D97-AF65-F5344CB8AC3E}">
        <p14:creationId xmlns:p14="http://schemas.microsoft.com/office/powerpoint/2010/main" val="86922719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MENTS_2018範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圓方2018">
      <a:majorFont>
        <a:latin typeface="微軟正黑體"/>
        <a:ea typeface="微軟正黑體"/>
        <a:cs typeface=""/>
      </a:majorFont>
      <a:minorFont>
        <a:latin typeface="微軟正黑體 Light"/>
        <a:ea typeface="微軟正黑體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MENTS_2018範本.potx" id="{12A8F0F5-989D-4466-8C5D-CB4E1ABEC1DB}" vid="{77A0BBA9-9CC5-4A52-BC0D-655208B6CBEE}"/>
    </a:ext>
  </a:extLst>
</a:theme>
</file>

<file path=ppt/theme/theme3.xml><?xml version="1.0" encoding="utf-8"?>
<a:theme xmlns:a="http://schemas.openxmlformats.org/drawingml/2006/main" name="elements 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 Light"/>
        <a:ea typeface="微軟正黑體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MENTS_2018範本.potx" id="{12A8F0F5-989D-4466-8C5D-CB4E1ABEC1DB}" vid="{82E0B100-74E9-4ACF-8964-A4BB353A4611}"/>
    </a:ext>
  </a:extLst>
</a:theme>
</file>

<file path=ppt/theme/theme4.xml><?xml version="1.0" encoding="utf-8"?>
<a:theme xmlns:a="http://schemas.openxmlformats.org/drawingml/2006/main" name="elements pur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 Light"/>
        <a:ea typeface="微軟正黑體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MENTS_2018範本.potx" id="{12A8F0F5-989D-4466-8C5D-CB4E1ABEC1DB}" vid="{1FE6C2E5-BF50-450D-8ED1-BD40D651C42E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圓方</Template>
  <TotalTime>6829</TotalTime>
  <Words>718</Words>
  <Application>Microsoft Office PowerPoint</Application>
  <PresentationFormat>如螢幕大小 (4:3)</PresentationFormat>
  <Paragraphs>228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Arial Unicode MS</vt:lpstr>
      <vt:lpstr>微軟正黑體</vt:lpstr>
      <vt:lpstr>微軟正黑體 Light</vt:lpstr>
      <vt:lpstr>新細明體</vt:lpstr>
      <vt:lpstr>Arial</vt:lpstr>
      <vt:lpstr>Calibri</vt:lpstr>
      <vt:lpstr>Calibri Light</vt:lpstr>
      <vt:lpstr>自訂設計</vt:lpstr>
      <vt:lpstr>ELEMENTS_2018範本</vt:lpstr>
      <vt:lpstr>elements green</vt:lpstr>
      <vt:lpstr>elements purple</vt:lpstr>
      <vt:lpstr>桃園市八德區一號基地 新建公宅統包工程 搭接管理圖    優化成果報告</vt:lpstr>
      <vt:lpstr>RC Bim X \ 優化前後數量比較</vt:lpstr>
      <vt:lpstr>RC數量摘要</vt:lpstr>
      <vt:lpstr>RC Bim X 優化搭接長度比較</vt:lpstr>
      <vt:lpstr>筏基層梁 搭接長度 優化一覽表(一)</vt:lpstr>
      <vt:lpstr>筏基層梁 搭接長度 優化一覽表(二)</vt:lpstr>
      <vt:lpstr>筏基層梁 搭接長度 優化一覽表(三)</vt:lpstr>
      <vt:lpstr>筏基版 搭接長度 優化一覽表(三)</vt:lpstr>
      <vt:lpstr>RC Bim X \ 審查核可</vt:lpstr>
      <vt:lpstr>審查核可函</vt:lpstr>
      <vt:lpstr>優化建議項目</vt:lpstr>
      <vt:lpstr>原支撐</vt:lpstr>
      <vt:lpstr>建議支撐配置-可吊13m料</vt:lpstr>
      <vt:lpstr>建議地梁施作採分層灌漿</vt:lpstr>
      <vt:lpstr>工作筋</vt:lpstr>
      <vt:lpstr>基礎版</vt:lpstr>
      <vt:lpstr>PowerPoint 簡報</vt:lpstr>
      <vt:lpstr>PowerPoint 簡報</vt:lpstr>
      <vt:lpstr>圖說疑義需發文給設計單位澄清</vt:lpstr>
      <vt:lpstr>清圖報告</vt:lpstr>
      <vt:lpstr>高低梁延伸方式</vt:lpstr>
      <vt:lpstr>3D</vt:lpstr>
      <vt:lpstr>PowerPoint 簡報</vt:lpstr>
      <vt:lpstr>PowerPoint 簡報</vt:lpstr>
      <vt:lpstr>PowerPoint 簡報</vt:lpstr>
      <vt:lpstr>RC Bim X \ 搭接管理圖數量V1</vt:lpstr>
      <vt:lpstr>基礎版</vt:lpstr>
      <vt:lpstr>地梁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ETABS-CHECK</dc:title>
  <dc:creator>TPEPC04</dc:creator>
  <cp:lastModifiedBy>MACY</cp:lastModifiedBy>
  <cp:revision>362</cp:revision>
  <cp:lastPrinted>2018-01-26T07:29:46Z</cp:lastPrinted>
  <dcterms:created xsi:type="dcterms:W3CDTF">2016-06-27T01:13:46Z</dcterms:created>
  <dcterms:modified xsi:type="dcterms:W3CDTF">2018-01-26T07:43:50Z</dcterms:modified>
</cp:coreProperties>
</file>